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7" r:id="rId2"/>
    <p:sldId id="278" r:id="rId3"/>
    <p:sldId id="279" r:id="rId4"/>
    <p:sldId id="272" r:id="rId5"/>
    <p:sldId id="275" r:id="rId6"/>
    <p:sldId id="274" r:id="rId7"/>
    <p:sldId id="273" r:id="rId8"/>
    <p:sldId id="267" r:id="rId9"/>
    <p:sldId id="263" r:id="rId10"/>
    <p:sldId id="280" r:id="rId11"/>
    <p:sldId id="28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84"/>
    <p:restoredTop sz="86405"/>
  </p:normalViewPr>
  <p:slideViewPr>
    <p:cSldViewPr snapToGrid="0" snapToObjects="1">
      <p:cViewPr>
        <p:scale>
          <a:sx n="122" d="100"/>
          <a:sy n="122" d="100"/>
        </p:scale>
        <p:origin x="-64" y="904"/>
      </p:cViewPr>
      <p:guideLst/>
    </p:cSldViewPr>
  </p:slideViewPr>
  <p:outlineViewPr>
    <p:cViewPr>
      <p:scale>
        <a:sx n="33" d="100"/>
        <a:sy n="33" d="100"/>
      </p:scale>
      <p:origin x="0" y="-42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10.png>
</file>

<file path=ppt/media/image11.tiff>
</file>

<file path=ppt/media/image12.png>
</file>

<file path=ppt/media/image2.tiff>
</file>

<file path=ppt/media/image3.tiff>
</file>

<file path=ppt/media/image4.tiff>
</file>

<file path=ppt/media/image5.tif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3846C-035A-2746-B69D-D21FDB485F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F195054-8574-BD40-947B-282E5FF07B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E4A6928-E5A9-7B4F-9AB1-8B8C72C81F8F}"/>
              </a:ext>
            </a:extLst>
          </p:cNvPr>
          <p:cNvSpPr>
            <a:spLocks noGrp="1"/>
          </p:cNvSpPr>
          <p:nvPr>
            <p:ph type="dt" sz="half" idx="10"/>
          </p:nvPr>
        </p:nvSpPr>
        <p:spPr/>
        <p:txBody>
          <a:bodyPr/>
          <a:lstStyle/>
          <a:p>
            <a:fld id="{A8F22947-B5A1-454F-8DAF-FC2F1BFC714B}" type="datetimeFigureOut">
              <a:rPr lang="en-US" smtClean="0"/>
              <a:t>2/25/19</a:t>
            </a:fld>
            <a:endParaRPr lang="en-US"/>
          </a:p>
        </p:txBody>
      </p:sp>
      <p:sp>
        <p:nvSpPr>
          <p:cNvPr id="5" name="Footer Placeholder 4">
            <a:extLst>
              <a:ext uri="{FF2B5EF4-FFF2-40B4-BE49-F238E27FC236}">
                <a16:creationId xmlns:a16="http://schemas.microsoft.com/office/drawing/2014/main" id="{C63D08A2-9FFE-6042-AC73-45C1A94DD9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BA380C-7821-0C4A-A320-41D340B66F4B}"/>
              </a:ext>
            </a:extLst>
          </p:cNvPr>
          <p:cNvSpPr>
            <a:spLocks noGrp="1"/>
          </p:cNvSpPr>
          <p:nvPr>
            <p:ph type="sldNum" sz="quarter" idx="12"/>
          </p:nvPr>
        </p:nvSpPr>
        <p:spPr/>
        <p:txBody>
          <a:bodyPr/>
          <a:lstStyle/>
          <a:p>
            <a:fld id="{466F1A86-8043-4943-98D9-CFE966B730AF}" type="slidenum">
              <a:rPr lang="en-US" smtClean="0"/>
              <a:t>‹#›</a:t>
            </a:fld>
            <a:endParaRPr lang="en-US"/>
          </a:p>
        </p:txBody>
      </p:sp>
    </p:spTree>
    <p:extLst>
      <p:ext uri="{BB962C8B-B14F-4D97-AF65-F5344CB8AC3E}">
        <p14:creationId xmlns:p14="http://schemas.microsoft.com/office/powerpoint/2010/main" val="1603024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FA71F-7F26-BF4F-9932-A358487524C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D184B18-60B2-644F-AC55-47B75316A1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EE53B1-EA07-E54D-8EA7-63EB149224F3}"/>
              </a:ext>
            </a:extLst>
          </p:cNvPr>
          <p:cNvSpPr>
            <a:spLocks noGrp="1"/>
          </p:cNvSpPr>
          <p:nvPr>
            <p:ph type="dt" sz="half" idx="10"/>
          </p:nvPr>
        </p:nvSpPr>
        <p:spPr/>
        <p:txBody>
          <a:bodyPr/>
          <a:lstStyle/>
          <a:p>
            <a:fld id="{A8F22947-B5A1-454F-8DAF-FC2F1BFC714B}" type="datetimeFigureOut">
              <a:rPr lang="en-US" smtClean="0"/>
              <a:t>2/25/19</a:t>
            </a:fld>
            <a:endParaRPr lang="en-US"/>
          </a:p>
        </p:txBody>
      </p:sp>
      <p:sp>
        <p:nvSpPr>
          <p:cNvPr id="5" name="Footer Placeholder 4">
            <a:extLst>
              <a:ext uri="{FF2B5EF4-FFF2-40B4-BE49-F238E27FC236}">
                <a16:creationId xmlns:a16="http://schemas.microsoft.com/office/drawing/2014/main" id="{7AA489E2-4048-354C-89B4-0EF33527B9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2A4FF9-6015-F443-884B-FCD7F90C74F6}"/>
              </a:ext>
            </a:extLst>
          </p:cNvPr>
          <p:cNvSpPr>
            <a:spLocks noGrp="1"/>
          </p:cNvSpPr>
          <p:nvPr>
            <p:ph type="sldNum" sz="quarter" idx="12"/>
          </p:nvPr>
        </p:nvSpPr>
        <p:spPr/>
        <p:txBody>
          <a:bodyPr/>
          <a:lstStyle/>
          <a:p>
            <a:fld id="{466F1A86-8043-4943-98D9-CFE966B730AF}" type="slidenum">
              <a:rPr lang="en-US" smtClean="0"/>
              <a:t>‹#›</a:t>
            </a:fld>
            <a:endParaRPr lang="en-US"/>
          </a:p>
        </p:txBody>
      </p:sp>
    </p:spTree>
    <p:extLst>
      <p:ext uri="{BB962C8B-B14F-4D97-AF65-F5344CB8AC3E}">
        <p14:creationId xmlns:p14="http://schemas.microsoft.com/office/powerpoint/2010/main" val="3715967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6CA65F-26C5-BB47-A751-2E174FD78F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AEAC23-8817-B749-B030-318A41C0DFC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A98589-35E7-A44B-8F2B-991AA0BAC352}"/>
              </a:ext>
            </a:extLst>
          </p:cNvPr>
          <p:cNvSpPr>
            <a:spLocks noGrp="1"/>
          </p:cNvSpPr>
          <p:nvPr>
            <p:ph type="dt" sz="half" idx="10"/>
          </p:nvPr>
        </p:nvSpPr>
        <p:spPr/>
        <p:txBody>
          <a:bodyPr/>
          <a:lstStyle/>
          <a:p>
            <a:fld id="{A8F22947-B5A1-454F-8DAF-FC2F1BFC714B}" type="datetimeFigureOut">
              <a:rPr lang="en-US" smtClean="0"/>
              <a:t>2/25/19</a:t>
            </a:fld>
            <a:endParaRPr lang="en-US"/>
          </a:p>
        </p:txBody>
      </p:sp>
      <p:sp>
        <p:nvSpPr>
          <p:cNvPr id="5" name="Footer Placeholder 4">
            <a:extLst>
              <a:ext uri="{FF2B5EF4-FFF2-40B4-BE49-F238E27FC236}">
                <a16:creationId xmlns:a16="http://schemas.microsoft.com/office/drawing/2014/main" id="{09CA95E4-F6ED-624A-BC6D-1993998B6D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8998D3-9BFF-3D4A-BD52-C640F3F73101}"/>
              </a:ext>
            </a:extLst>
          </p:cNvPr>
          <p:cNvSpPr>
            <a:spLocks noGrp="1"/>
          </p:cNvSpPr>
          <p:nvPr>
            <p:ph type="sldNum" sz="quarter" idx="12"/>
          </p:nvPr>
        </p:nvSpPr>
        <p:spPr/>
        <p:txBody>
          <a:bodyPr/>
          <a:lstStyle/>
          <a:p>
            <a:fld id="{466F1A86-8043-4943-98D9-CFE966B730AF}" type="slidenum">
              <a:rPr lang="en-US" smtClean="0"/>
              <a:t>‹#›</a:t>
            </a:fld>
            <a:endParaRPr lang="en-US"/>
          </a:p>
        </p:txBody>
      </p:sp>
    </p:spTree>
    <p:extLst>
      <p:ext uri="{BB962C8B-B14F-4D97-AF65-F5344CB8AC3E}">
        <p14:creationId xmlns:p14="http://schemas.microsoft.com/office/powerpoint/2010/main" val="3013066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4DBEE-D23B-0846-B572-E391B66352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AA7510-C431-1644-A19C-BA239AF62CA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A247B7-BF1B-4741-B9B8-3D877F254838}"/>
              </a:ext>
            </a:extLst>
          </p:cNvPr>
          <p:cNvSpPr>
            <a:spLocks noGrp="1"/>
          </p:cNvSpPr>
          <p:nvPr>
            <p:ph type="dt" sz="half" idx="10"/>
          </p:nvPr>
        </p:nvSpPr>
        <p:spPr/>
        <p:txBody>
          <a:bodyPr/>
          <a:lstStyle/>
          <a:p>
            <a:fld id="{A8F22947-B5A1-454F-8DAF-FC2F1BFC714B}" type="datetimeFigureOut">
              <a:rPr lang="en-US" smtClean="0"/>
              <a:t>2/25/19</a:t>
            </a:fld>
            <a:endParaRPr lang="en-US"/>
          </a:p>
        </p:txBody>
      </p:sp>
      <p:sp>
        <p:nvSpPr>
          <p:cNvPr id="5" name="Footer Placeholder 4">
            <a:extLst>
              <a:ext uri="{FF2B5EF4-FFF2-40B4-BE49-F238E27FC236}">
                <a16:creationId xmlns:a16="http://schemas.microsoft.com/office/drawing/2014/main" id="{408FFD92-60FB-E744-BC35-150D8FDB33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270510-7CEC-3045-A092-AB57EBBCCA88}"/>
              </a:ext>
            </a:extLst>
          </p:cNvPr>
          <p:cNvSpPr>
            <a:spLocks noGrp="1"/>
          </p:cNvSpPr>
          <p:nvPr>
            <p:ph type="sldNum" sz="quarter" idx="12"/>
          </p:nvPr>
        </p:nvSpPr>
        <p:spPr/>
        <p:txBody>
          <a:bodyPr/>
          <a:lstStyle/>
          <a:p>
            <a:fld id="{466F1A86-8043-4943-98D9-CFE966B730AF}" type="slidenum">
              <a:rPr lang="en-US" smtClean="0"/>
              <a:t>‹#›</a:t>
            </a:fld>
            <a:endParaRPr lang="en-US"/>
          </a:p>
        </p:txBody>
      </p:sp>
    </p:spTree>
    <p:extLst>
      <p:ext uri="{BB962C8B-B14F-4D97-AF65-F5344CB8AC3E}">
        <p14:creationId xmlns:p14="http://schemas.microsoft.com/office/powerpoint/2010/main" val="1702095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6EEB3-16EA-A940-932B-8D235EBE2A3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FB24B25-7BEB-204B-866F-574424EA675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8F011F-76B9-B14B-A73F-721C88AE0B6B}"/>
              </a:ext>
            </a:extLst>
          </p:cNvPr>
          <p:cNvSpPr>
            <a:spLocks noGrp="1"/>
          </p:cNvSpPr>
          <p:nvPr>
            <p:ph type="dt" sz="half" idx="10"/>
          </p:nvPr>
        </p:nvSpPr>
        <p:spPr/>
        <p:txBody>
          <a:bodyPr/>
          <a:lstStyle/>
          <a:p>
            <a:fld id="{A8F22947-B5A1-454F-8DAF-FC2F1BFC714B}" type="datetimeFigureOut">
              <a:rPr lang="en-US" smtClean="0"/>
              <a:t>2/25/19</a:t>
            </a:fld>
            <a:endParaRPr lang="en-US"/>
          </a:p>
        </p:txBody>
      </p:sp>
      <p:sp>
        <p:nvSpPr>
          <p:cNvPr id="5" name="Footer Placeholder 4">
            <a:extLst>
              <a:ext uri="{FF2B5EF4-FFF2-40B4-BE49-F238E27FC236}">
                <a16:creationId xmlns:a16="http://schemas.microsoft.com/office/drawing/2014/main" id="{CF2D0345-BC68-2940-A755-1C66786DB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E6AC96-5C94-734D-8A8F-167919F3B1BF}"/>
              </a:ext>
            </a:extLst>
          </p:cNvPr>
          <p:cNvSpPr>
            <a:spLocks noGrp="1"/>
          </p:cNvSpPr>
          <p:nvPr>
            <p:ph type="sldNum" sz="quarter" idx="12"/>
          </p:nvPr>
        </p:nvSpPr>
        <p:spPr/>
        <p:txBody>
          <a:bodyPr/>
          <a:lstStyle/>
          <a:p>
            <a:fld id="{466F1A86-8043-4943-98D9-CFE966B730AF}" type="slidenum">
              <a:rPr lang="en-US" smtClean="0"/>
              <a:t>‹#›</a:t>
            </a:fld>
            <a:endParaRPr lang="en-US"/>
          </a:p>
        </p:txBody>
      </p:sp>
    </p:spTree>
    <p:extLst>
      <p:ext uri="{BB962C8B-B14F-4D97-AF65-F5344CB8AC3E}">
        <p14:creationId xmlns:p14="http://schemas.microsoft.com/office/powerpoint/2010/main" val="1898252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A9A85-753D-094E-B956-4468727432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4650B4-526D-7D4A-9911-AD0F301E183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4F0A21A-1BAC-B041-B29E-6E4A18C1DC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227295A-3E8C-454E-990E-1BB765DE7237}"/>
              </a:ext>
            </a:extLst>
          </p:cNvPr>
          <p:cNvSpPr>
            <a:spLocks noGrp="1"/>
          </p:cNvSpPr>
          <p:nvPr>
            <p:ph type="dt" sz="half" idx="10"/>
          </p:nvPr>
        </p:nvSpPr>
        <p:spPr/>
        <p:txBody>
          <a:bodyPr/>
          <a:lstStyle/>
          <a:p>
            <a:fld id="{A8F22947-B5A1-454F-8DAF-FC2F1BFC714B}" type="datetimeFigureOut">
              <a:rPr lang="en-US" smtClean="0"/>
              <a:t>2/25/19</a:t>
            </a:fld>
            <a:endParaRPr lang="en-US"/>
          </a:p>
        </p:txBody>
      </p:sp>
      <p:sp>
        <p:nvSpPr>
          <p:cNvPr id="6" name="Footer Placeholder 5">
            <a:extLst>
              <a:ext uri="{FF2B5EF4-FFF2-40B4-BE49-F238E27FC236}">
                <a16:creationId xmlns:a16="http://schemas.microsoft.com/office/drawing/2014/main" id="{740FF7D4-2E1F-D24C-8D7A-5BD36EBFA3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A85329-E128-B643-910E-40B1BE961E63}"/>
              </a:ext>
            </a:extLst>
          </p:cNvPr>
          <p:cNvSpPr>
            <a:spLocks noGrp="1"/>
          </p:cNvSpPr>
          <p:nvPr>
            <p:ph type="sldNum" sz="quarter" idx="12"/>
          </p:nvPr>
        </p:nvSpPr>
        <p:spPr/>
        <p:txBody>
          <a:bodyPr/>
          <a:lstStyle/>
          <a:p>
            <a:fld id="{466F1A86-8043-4943-98D9-CFE966B730AF}" type="slidenum">
              <a:rPr lang="en-US" smtClean="0"/>
              <a:t>‹#›</a:t>
            </a:fld>
            <a:endParaRPr lang="en-US"/>
          </a:p>
        </p:txBody>
      </p:sp>
    </p:spTree>
    <p:extLst>
      <p:ext uri="{BB962C8B-B14F-4D97-AF65-F5344CB8AC3E}">
        <p14:creationId xmlns:p14="http://schemas.microsoft.com/office/powerpoint/2010/main" val="4136491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7F378-2470-874A-8C5E-6A715FA9C92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B613F19-C0C2-DE44-8F96-2DAF8D8F0F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BE79D4-1519-C84E-B5A2-2928FF7802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F3AA8C8-16F0-D34C-96DC-BC30C7462C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BDC1630-60CF-4941-B0F0-A697E1D4F0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7ABF45F-576E-8842-8645-C15C7EEE03D4}"/>
              </a:ext>
            </a:extLst>
          </p:cNvPr>
          <p:cNvSpPr>
            <a:spLocks noGrp="1"/>
          </p:cNvSpPr>
          <p:nvPr>
            <p:ph type="dt" sz="half" idx="10"/>
          </p:nvPr>
        </p:nvSpPr>
        <p:spPr/>
        <p:txBody>
          <a:bodyPr/>
          <a:lstStyle/>
          <a:p>
            <a:fld id="{A8F22947-B5A1-454F-8DAF-FC2F1BFC714B}" type="datetimeFigureOut">
              <a:rPr lang="en-US" smtClean="0"/>
              <a:t>2/25/19</a:t>
            </a:fld>
            <a:endParaRPr lang="en-US"/>
          </a:p>
        </p:txBody>
      </p:sp>
      <p:sp>
        <p:nvSpPr>
          <p:cNvPr id="8" name="Footer Placeholder 7">
            <a:extLst>
              <a:ext uri="{FF2B5EF4-FFF2-40B4-BE49-F238E27FC236}">
                <a16:creationId xmlns:a16="http://schemas.microsoft.com/office/drawing/2014/main" id="{0C8AA153-477C-7B4F-B67D-2049FDE7F08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44E987-6F95-1144-8B84-77C7A3F67684}"/>
              </a:ext>
            </a:extLst>
          </p:cNvPr>
          <p:cNvSpPr>
            <a:spLocks noGrp="1"/>
          </p:cNvSpPr>
          <p:nvPr>
            <p:ph type="sldNum" sz="quarter" idx="12"/>
          </p:nvPr>
        </p:nvSpPr>
        <p:spPr/>
        <p:txBody>
          <a:bodyPr/>
          <a:lstStyle/>
          <a:p>
            <a:fld id="{466F1A86-8043-4943-98D9-CFE966B730AF}" type="slidenum">
              <a:rPr lang="en-US" smtClean="0"/>
              <a:t>‹#›</a:t>
            </a:fld>
            <a:endParaRPr lang="en-US"/>
          </a:p>
        </p:txBody>
      </p:sp>
    </p:spTree>
    <p:extLst>
      <p:ext uri="{BB962C8B-B14F-4D97-AF65-F5344CB8AC3E}">
        <p14:creationId xmlns:p14="http://schemas.microsoft.com/office/powerpoint/2010/main" val="1648292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85B47-5C25-C745-8084-29EAE77B4F8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74162A6-FD91-6641-832F-3CDD9EB61BC4}"/>
              </a:ext>
            </a:extLst>
          </p:cNvPr>
          <p:cNvSpPr>
            <a:spLocks noGrp="1"/>
          </p:cNvSpPr>
          <p:nvPr>
            <p:ph type="dt" sz="half" idx="10"/>
          </p:nvPr>
        </p:nvSpPr>
        <p:spPr/>
        <p:txBody>
          <a:bodyPr/>
          <a:lstStyle/>
          <a:p>
            <a:fld id="{A8F22947-B5A1-454F-8DAF-FC2F1BFC714B}" type="datetimeFigureOut">
              <a:rPr lang="en-US" smtClean="0"/>
              <a:t>2/25/19</a:t>
            </a:fld>
            <a:endParaRPr lang="en-US"/>
          </a:p>
        </p:txBody>
      </p:sp>
      <p:sp>
        <p:nvSpPr>
          <p:cNvPr id="4" name="Footer Placeholder 3">
            <a:extLst>
              <a:ext uri="{FF2B5EF4-FFF2-40B4-BE49-F238E27FC236}">
                <a16:creationId xmlns:a16="http://schemas.microsoft.com/office/drawing/2014/main" id="{A640ED89-78CC-484B-B6C7-C88EA79BD9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161624-9986-CA4E-BE9E-242DBEE082C8}"/>
              </a:ext>
            </a:extLst>
          </p:cNvPr>
          <p:cNvSpPr>
            <a:spLocks noGrp="1"/>
          </p:cNvSpPr>
          <p:nvPr>
            <p:ph type="sldNum" sz="quarter" idx="12"/>
          </p:nvPr>
        </p:nvSpPr>
        <p:spPr/>
        <p:txBody>
          <a:bodyPr/>
          <a:lstStyle/>
          <a:p>
            <a:fld id="{466F1A86-8043-4943-98D9-CFE966B730AF}" type="slidenum">
              <a:rPr lang="en-US" smtClean="0"/>
              <a:t>‹#›</a:t>
            </a:fld>
            <a:endParaRPr lang="en-US"/>
          </a:p>
        </p:txBody>
      </p:sp>
    </p:spTree>
    <p:extLst>
      <p:ext uri="{BB962C8B-B14F-4D97-AF65-F5344CB8AC3E}">
        <p14:creationId xmlns:p14="http://schemas.microsoft.com/office/powerpoint/2010/main" val="3414681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418FE3-194E-6246-BA56-C88DA7818B60}"/>
              </a:ext>
            </a:extLst>
          </p:cNvPr>
          <p:cNvSpPr>
            <a:spLocks noGrp="1"/>
          </p:cNvSpPr>
          <p:nvPr>
            <p:ph type="dt" sz="half" idx="10"/>
          </p:nvPr>
        </p:nvSpPr>
        <p:spPr/>
        <p:txBody>
          <a:bodyPr/>
          <a:lstStyle/>
          <a:p>
            <a:fld id="{A8F22947-B5A1-454F-8DAF-FC2F1BFC714B}" type="datetimeFigureOut">
              <a:rPr lang="en-US" smtClean="0"/>
              <a:t>2/25/19</a:t>
            </a:fld>
            <a:endParaRPr lang="en-US"/>
          </a:p>
        </p:txBody>
      </p:sp>
      <p:sp>
        <p:nvSpPr>
          <p:cNvPr id="3" name="Footer Placeholder 2">
            <a:extLst>
              <a:ext uri="{FF2B5EF4-FFF2-40B4-BE49-F238E27FC236}">
                <a16:creationId xmlns:a16="http://schemas.microsoft.com/office/drawing/2014/main" id="{0B8A188C-0601-7646-B00E-215EB5D6B1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E5E1F1-0BB0-C149-8770-34FD0F3829CC}"/>
              </a:ext>
            </a:extLst>
          </p:cNvPr>
          <p:cNvSpPr>
            <a:spLocks noGrp="1"/>
          </p:cNvSpPr>
          <p:nvPr>
            <p:ph type="sldNum" sz="quarter" idx="12"/>
          </p:nvPr>
        </p:nvSpPr>
        <p:spPr/>
        <p:txBody>
          <a:bodyPr/>
          <a:lstStyle/>
          <a:p>
            <a:fld id="{466F1A86-8043-4943-98D9-CFE966B730AF}" type="slidenum">
              <a:rPr lang="en-US" smtClean="0"/>
              <a:t>‹#›</a:t>
            </a:fld>
            <a:endParaRPr lang="en-US"/>
          </a:p>
        </p:txBody>
      </p:sp>
    </p:spTree>
    <p:extLst>
      <p:ext uri="{BB962C8B-B14F-4D97-AF65-F5344CB8AC3E}">
        <p14:creationId xmlns:p14="http://schemas.microsoft.com/office/powerpoint/2010/main" val="42302244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E3B0D-7501-5D4C-BE30-919FC03B04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A79BB2D-4660-0F4F-8D72-02ED5B4BA0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ECE81F0-D6F6-8543-88F7-A10F72F468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1C0C1A-2EA5-7449-87E3-3244B9C86596}"/>
              </a:ext>
            </a:extLst>
          </p:cNvPr>
          <p:cNvSpPr>
            <a:spLocks noGrp="1"/>
          </p:cNvSpPr>
          <p:nvPr>
            <p:ph type="dt" sz="half" idx="10"/>
          </p:nvPr>
        </p:nvSpPr>
        <p:spPr/>
        <p:txBody>
          <a:bodyPr/>
          <a:lstStyle/>
          <a:p>
            <a:fld id="{A8F22947-B5A1-454F-8DAF-FC2F1BFC714B}" type="datetimeFigureOut">
              <a:rPr lang="en-US" smtClean="0"/>
              <a:t>2/25/19</a:t>
            </a:fld>
            <a:endParaRPr lang="en-US"/>
          </a:p>
        </p:txBody>
      </p:sp>
      <p:sp>
        <p:nvSpPr>
          <p:cNvPr id="6" name="Footer Placeholder 5">
            <a:extLst>
              <a:ext uri="{FF2B5EF4-FFF2-40B4-BE49-F238E27FC236}">
                <a16:creationId xmlns:a16="http://schemas.microsoft.com/office/drawing/2014/main" id="{B54991BC-C4CE-F149-AD06-09662F35D8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2AF62B-764F-574A-A692-03B159B613FE}"/>
              </a:ext>
            </a:extLst>
          </p:cNvPr>
          <p:cNvSpPr>
            <a:spLocks noGrp="1"/>
          </p:cNvSpPr>
          <p:nvPr>
            <p:ph type="sldNum" sz="quarter" idx="12"/>
          </p:nvPr>
        </p:nvSpPr>
        <p:spPr/>
        <p:txBody>
          <a:bodyPr/>
          <a:lstStyle/>
          <a:p>
            <a:fld id="{466F1A86-8043-4943-98D9-CFE966B730AF}" type="slidenum">
              <a:rPr lang="en-US" smtClean="0"/>
              <a:t>‹#›</a:t>
            </a:fld>
            <a:endParaRPr lang="en-US"/>
          </a:p>
        </p:txBody>
      </p:sp>
    </p:spTree>
    <p:extLst>
      <p:ext uri="{BB962C8B-B14F-4D97-AF65-F5344CB8AC3E}">
        <p14:creationId xmlns:p14="http://schemas.microsoft.com/office/powerpoint/2010/main" val="325193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21D0-438E-184A-92CC-BDF1E9AC5A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C95C95-F68A-6D43-8A44-C5E8B2CA0DB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32D853-E317-0548-80EE-67AC7C6CBE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B453F0-2796-EB4D-B5AD-2A778BE692FE}"/>
              </a:ext>
            </a:extLst>
          </p:cNvPr>
          <p:cNvSpPr>
            <a:spLocks noGrp="1"/>
          </p:cNvSpPr>
          <p:nvPr>
            <p:ph type="dt" sz="half" idx="10"/>
          </p:nvPr>
        </p:nvSpPr>
        <p:spPr/>
        <p:txBody>
          <a:bodyPr/>
          <a:lstStyle/>
          <a:p>
            <a:fld id="{A8F22947-B5A1-454F-8DAF-FC2F1BFC714B}" type="datetimeFigureOut">
              <a:rPr lang="en-US" smtClean="0"/>
              <a:t>2/25/19</a:t>
            </a:fld>
            <a:endParaRPr lang="en-US"/>
          </a:p>
        </p:txBody>
      </p:sp>
      <p:sp>
        <p:nvSpPr>
          <p:cNvPr id="6" name="Footer Placeholder 5">
            <a:extLst>
              <a:ext uri="{FF2B5EF4-FFF2-40B4-BE49-F238E27FC236}">
                <a16:creationId xmlns:a16="http://schemas.microsoft.com/office/drawing/2014/main" id="{3CE0BA0A-96AF-214B-80C1-C445A5FADA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5ED18A-9E00-C646-A49B-A0E0AECE7170}"/>
              </a:ext>
            </a:extLst>
          </p:cNvPr>
          <p:cNvSpPr>
            <a:spLocks noGrp="1"/>
          </p:cNvSpPr>
          <p:nvPr>
            <p:ph type="sldNum" sz="quarter" idx="12"/>
          </p:nvPr>
        </p:nvSpPr>
        <p:spPr/>
        <p:txBody>
          <a:bodyPr/>
          <a:lstStyle/>
          <a:p>
            <a:fld id="{466F1A86-8043-4943-98D9-CFE966B730AF}" type="slidenum">
              <a:rPr lang="en-US" smtClean="0"/>
              <a:t>‹#›</a:t>
            </a:fld>
            <a:endParaRPr lang="en-US"/>
          </a:p>
        </p:txBody>
      </p:sp>
    </p:spTree>
    <p:extLst>
      <p:ext uri="{BB962C8B-B14F-4D97-AF65-F5344CB8AC3E}">
        <p14:creationId xmlns:p14="http://schemas.microsoft.com/office/powerpoint/2010/main" val="462001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9EA21B-C52D-2544-984C-3E294E6C443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3518A13-4A88-374D-BC84-A394E64A4F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4768-9778-A44C-A252-8C400A8B7E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F22947-B5A1-454F-8DAF-FC2F1BFC714B}" type="datetimeFigureOut">
              <a:rPr lang="en-US" smtClean="0"/>
              <a:t>2/25/19</a:t>
            </a:fld>
            <a:endParaRPr lang="en-US"/>
          </a:p>
        </p:txBody>
      </p:sp>
      <p:sp>
        <p:nvSpPr>
          <p:cNvPr id="5" name="Footer Placeholder 4">
            <a:extLst>
              <a:ext uri="{FF2B5EF4-FFF2-40B4-BE49-F238E27FC236}">
                <a16:creationId xmlns:a16="http://schemas.microsoft.com/office/drawing/2014/main" id="{6F6C1794-D017-D941-8C23-B2C448A31D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0BA053E-6D13-8C43-BD0C-A72B720F2C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6F1A86-8043-4943-98D9-CFE966B730AF}" type="slidenum">
              <a:rPr lang="en-US" smtClean="0"/>
              <a:t>‹#›</a:t>
            </a:fld>
            <a:endParaRPr lang="en-US"/>
          </a:p>
        </p:txBody>
      </p:sp>
    </p:spTree>
    <p:extLst>
      <p:ext uri="{BB962C8B-B14F-4D97-AF65-F5344CB8AC3E}">
        <p14:creationId xmlns:p14="http://schemas.microsoft.com/office/powerpoint/2010/main" val="26709944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10.xml.rels><?xml version="1.0" encoding="UTF-8" standalone="yes"?>
<Relationships xmlns="http://schemas.openxmlformats.org/package/2006/relationships"><Relationship Id="rId3" Type="http://schemas.openxmlformats.org/officeDocument/2006/relationships/hyperlink" Target="https://www.statista.com/statistics/216985/forecast-of-us-gross-domestic-product/" TargetMode="External"/><Relationship Id="rId2" Type="http://schemas.openxmlformats.org/officeDocument/2006/relationships/hyperlink" Target="https://en.wikipedia.org/wiki/United_States_at_the_Olympics" TargetMode="External"/><Relationship Id="rId1" Type="http://schemas.openxmlformats.org/officeDocument/2006/relationships/slideLayout" Target="../slideLayouts/slideLayout2.xml"/><Relationship Id="rId4" Type="http://schemas.openxmlformats.org/officeDocument/2006/relationships/hyperlink" Target="https://www.statista.com/statistics/183481/united-states-population-projection/"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1193C8-8643-5044-9B15-05BA2C4EAEDA}"/>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Olympics</a:t>
            </a:r>
          </a:p>
        </p:txBody>
      </p:sp>
      <p:pic>
        <p:nvPicPr>
          <p:cNvPr id="3" name="Picture 2">
            <a:extLst>
              <a:ext uri="{FF2B5EF4-FFF2-40B4-BE49-F238E27FC236}">
                <a16:creationId xmlns:a16="http://schemas.microsoft.com/office/drawing/2014/main" id="{E3B900E0-42E1-1C46-94A5-101A991F535D}"/>
              </a:ext>
            </a:extLst>
          </p:cNvPr>
          <p:cNvPicPr>
            <a:picLocks noChangeAspect="1"/>
          </p:cNvPicPr>
          <p:nvPr/>
        </p:nvPicPr>
        <p:blipFill>
          <a:blip r:embed="rId2"/>
          <a:stretch>
            <a:fillRect/>
          </a:stretch>
        </p:blipFill>
        <p:spPr>
          <a:xfrm>
            <a:off x="4865511" y="2878667"/>
            <a:ext cx="2232680" cy="1030754"/>
          </a:xfrm>
          <a:prstGeom prst="rect">
            <a:avLst/>
          </a:prstGeom>
        </p:spPr>
      </p:pic>
      <p:pic>
        <p:nvPicPr>
          <p:cNvPr id="4" name="Picture 3">
            <a:extLst>
              <a:ext uri="{FF2B5EF4-FFF2-40B4-BE49-F238E27FC236}">
                <a16:creationId xmlns:a16="http://schemas.microsoft.com/office/drawing/2014/main" id="{65BEADFC-16B7-1A48-B67C-26FE8577E081}"/>
              </a:ext>
            </a:extLst>
          </p:cNvPr>
          <p:cNvPicPr>
            <a:picLocks noChangeAspect="1"/>
          </p:cNvPicPr>
          <p:nvPr/>
        </p:nvPicPr>
        <p:blipFill>
          <a:blip r:embed="rId3"/>
          <a:stretch>
            <a:fillRect/>
          </a:stretch>
        </p:blipFill>
        <p:spPr>
          <a:xfrm>
            <a:off x="8030636" y="2579159"/>
            <a:ext cx="1833177" cy="1473874"/>
          </a:xfrm>
          <a:prstGeom prst="rect">
            <a:avLst/>
          </a:prstGeom>
        </p:spPr>
      </p:pic>
      <p:pic>
        <p:nvPicPr>
          <p:cNvPr id="6" name="Picture 5">
            <a:extLst>
              <a:ext uri="{FF2B5EF4-FFF2-40B4-BE49-F238E27FC236}">
                <a16:creationId xmlns:a16="http://schemas.microsoft.com/office/drawing/2014/main" id="{086332D7-1DB2-3E4F-9AD6-BAA4239DB5D6}"/>
              </a:ext>
            </a:extLst>
          </p:cNvPr>
          <p:cNvPicPr>
            <a:picLocks noChangeAspect="1"/>
          </p:cNvPicPr>
          <p:nvPr/>
        </p:nvPicPr>
        <p:blipFill>
          <a:blip r:embed="rId4"/>
          <a:stretch>
            <a:fillRect/>
          </a:stretch>
        </p:blipFill>
        <p:spPr>
          <a:xfrm>
            <a:off x="10645422" y="2735055"/>
            <a:ext cx="1317978" cy="1317978"/>
          </a:xfrm>
          <a:prstGeom prst="rect">
            <a:avLst/>
          </a:prstGeom>
        </p:spPr>
      </p:pic>
      <p:pic>
        <p:nvPicPr>
          <p:cNvPr id="7" name="Picture 6">
            <a:extLst>
              <a:ext uri="{FF2B5EF4-FFF2-40B4-BE49-F238E27FC236}">
                <a16:creationId xmlns:a16="http://schemas.microsoft.com/office/drawing/2014/main" id="{B3A6636C-9CFD-E447-9FEE-BB239A8DAC35}"/>
              </a:ext>
            </a:extLst>
          </p:cNvPr>
          <p:cNvPicPr>
            <a:picLocks noChangeAspect="1"/>
          </p:cNvPicPr>
          <p:nvPr/>
        </p:nvPicPr>
        <p:blipFill>
          <a:blip r:embed="rId5"/>
          <a:stretch>
            <a:fillRect/>
          </a:stretch>
        </p:blipFill>
        <p:spPr>
          <a:xfrm>
            <a:off x="7245173" y="3254697"/>
            <a:ext cx="690847" cy="278694"/>
          </a:xfrm>
          <a:prstGeom prst="rect">
            <a:avLst/>
          </a:prstGeom>
        </p:spPr>
      </p:pic>
      <p:pic>
        <p:nvPicPr>
          <p:cNvPr id="8" name="Picture 7">
            <a:extLst>
              <a:ext uri="{FF2B5EF4-FFF2-40B4-BE49-F238E27FC236}">
                <a16:creationId xmlns:a16="http://schemas.microsoft.com/office/drawing/2014/main" id="{58CAC3F0-B7F2-7645-BB71-C679FAA080E7}"/>
              </a:ext>
            </a:extLst>
          </p:cNvPr>
          <p:cNvPicPr>
            <a:picLocks noChangeAspect="1"/>
          </p:cNvPicPr>
          <p:nvPr/>
        </p:nvPicPr>
        <p:blipFill>
          <a:blip r:embed="rId6"/>
          <a:stretch>
            <a:fillRect/>
          </a:stretch>
        </p:blipFill>
        <p:spPr>
          <a:xfrm>
            <a:off x="9951213" y="3090639"/>
            <a:ext cx="606809" cy="606809"/>
          </a:xfrm>
          <a:prstGeom prst="rect">
            <a:avLst/>
          </a:prstGeom>
        </p:spPr>
      </p:pic>
      <p:sp>
        <p:nvSpPr>
          <p:cNvPr id="15" name="Content Placeholder 8">
            <a:extLst>
              <a:ext uri="{FF2B5EF4-FFF2-40B4-BE49-F238E27FC236}">
                <a16:creationId xmlns:a16="http://schemas.microsoft.com/office/drawing/2014/main" id="{0B625214-0B0F-A841-86F1-9C993B94B4CC}"/>
              </a:ext>
            </a:extLst>
          </p:cNvPr>
          <p:cNvSpPr>
            <a:spLocks noGrp="1"/>
          </p:cNvSpPr>
          <p:nvPr>
            <p:ph idx="1"/>
          </p:nvPr>
        </p:nvSpPr>
        <p:spPr>
          <a:xfrm>
            <a:off x="643468" y="2638044"/>
            <a:ext cx="3363974" cy="4219956"/>
          </a:xfrm>
        </p:spPr>
        <p:txBody>
          <a:bodyPr>
            <a:normAutofit lnSpcReduction="10000"/>
          </a:bodyPr>
          <a:lstStyle/>
          <a:p>
            <a:pPr marL="0" indent="0">
              <a:buNone/>
            </a:pPr>
            <a:r>
              <a:rPr lang="en-US" sz="2000" dirty="0">
                <a:solidFill>
                  <a:schemeClr val="bg1"/>
                </a:solidFill>
              </a:rPr>
              <a:t>The datasets provide an opportunity to analyze how the Olympics have evolved since early 1960’s. The analysis is focused on figuring out what factors effect the medal tally of a country, including GDP, population and contingent size. Recommendations are made based on the results of the analysis. Based on statistical data obtained from the internet, the medal tally of USA in the 2020 Olympic games is predicted.</a:t>
            </a:r>
          </a:p>
        </p:txBody>
      </p:sp>
    </p:spTree>
    <p:extLst>
      <p:ext uri="{BB962C8B-B14F-4D97-AF65-F5344CB8AC3E}">
        <p14:creationId xmlns:p14="http://schemas.microsoft.com/office/powerpoint/2010/main" val="1568408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7EE653-F90A-2F4F-8333-EBEFE9981E75}"/>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USA 2020</a:t>
            </a:r>
          </a:p>
        </p:txBody>
      </p:sp>
      <p:sp>
        <p:nvSpPr>
          <p:cNvPr id="3" name="Content Placeholder 2">
            <a:extLst>
              <a:ext uri="{FF2B5EF4-FFF2-40B4-BE49-F238E27FC236}">
                <a16:creationId xmlns:a16="http://schemas.microsoft.com/office/drawing/2014/main" id="{87209FE2-0BB2-4241-B520-898AAB2B7E2E}"/>
              </a:ext>
            </a:extLst>
          </p:cNvPr>
          <p:cNvSpPr>
            <a:spLocks noGrp="1"/>
          </p:cNvSpPr>
          <p:nvPr>
            <p:ph idx="1"/>
          </p:nvPr>
        </p:nvSpPr>
        <p:spPr>
          <a:xfrm>
            <a:off x="643468" y="2638044"/>
            <a:ext cx="3363974" cy="3415622"/>
          </a:xfrm>
        </p:spPr>
        <p:txBody>
          <a:bodyPr>
            <a:normAutofit/>
          </a:bodyPr>
          <a:lstStyle/>
          <a:p>
            <a:pPr marL="0" indent="0">
              <a:buNone/>
            </a:pPr>
            <a:r>
              <a:rPr lang="en-US" sz="2000" dirty="0">
                <a:solidFill>
                  <a:schemeClr val="bg1"/>
                </a:solidFill>
              </a:rPr>
              <a:t>How Many Medals?</a:t>
            </a:r>
          </a:p>
        </p:txBody>
      </p:sp>
      <p:sp>
        <p:nvSpPr>
          <p:cNvPr id="7" name="TextBox 6">
            <a:extLst>
              <a:ext uri="{FF2B5EF4-FFF2-40B4-BE49-F238E27FC236}">
                <a16:creationId xmlns:a16="http://schemas.microsoft.com/office/drawing/2014/main" id="{3EC0914A-E038-8C43-A2B9-988F6931FFAB}"/>
              </a:ext>
            </a:extLst>
          </p:cNvPr>
          <p:cNvSpPr txBox="1"/>
          <p:nvPr/>
        </p:nvSpPr>
        <p:spPr>
          <a:xfrm>
            <a:off x="6443662" y="1442124"/>
            <a:ext cx="5685787" cy="5539978"/>
          </a:xfrm>
          <a:prstGeom prst="rect">
            <a:avLst/>
          </a:prstGeom>
          <a:noFill/>
        </p:spPr>
        <p:txBody>
          <a:bodyPr wrap="none" rtlCol="0">
            <a:spAutoFit/>
          </a:bodyPr>
          <a:lstStyle/>
          <a:p>
            <a:r>
              <a:rPr lang="en-US" b="1" dirty="0"/>
              <a:t>Dependent Variables</a:t>
            </a:r>
          </a:p>
          <a:p>
            <a:r>
              <a:rPr lang="en-US" dirty="0"/>
              <a:t>	Total Athletes: 550</a:t>
            </a:r>
            <a:r>
              <a:rPr lang="en-US" baseline="30000" dirty="0"/>
              <a:t>*1</a:t>
            </a:r>
          </a:p>
          <a:p>
            <a:r>
              <a:rPr lang="en-US" dirty="0"/>
              <a:t>	GDP: $22034 Billion</a:t>
            </a:r>
            <a:r>
              <a:rPr lang="en-US" baseline="30000" dirty="0"/>
              <a:t>*2</a:t>
            </a:r>
            <a:endParaRPr lang="en-US" dirty="0"/>
          </a:p>
          <a:p>
            <a:r>
              <a:rPr lang="en-US" dirty="0"/>
              <a:t>	Population: 334.5M</a:t>
            </a:r>
            <a:r>
              <a:rPr lang="en-US" baseline="30000" dirty="0"/>
              <a:t>*3</a:t>
            </a:r>
            <a:endParaRPr lang="en-US" dirty="0"/>
          </a:p>
          <a:p>
            <a:endParaRPr lang="en-US" dirty="0"/>
          </a:p>
          <a:p>
            <a:r>
              <a:rPr lang="en-US" b="1" dirty="0"/>
              <a:t>Independent Variable:</a:t>
            </a:r>
          </a:p>
          <a:p>
            <a:r>
              <a:rPr lang="en-US" dirty="0"/>
              <a:t>	Total Number of Medals: </a:t>
            </a:r>
            <a:r>
              <a:rPr lang="en-US" b="1" u="sng" dirty="0"/>
              <a:t>116</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sz="1200" dirty="0">
                <a:hlinkClick r:id="rId2"/>
              </a:rPr>
              <a:t>*1 - https://en.wikipedia.org/wiki/United_States_at_the_Olympics</a:t>
            </a:r>
            <a:endParaRPr lang="en-US" sz="1200" dirty="0"/>
          </a:p>
          <a:p>
            <a:r>
              <a:rPr lang="en-US" sz="1200" dirty="0">
                <a:hlinkClick r:id="rId3"/>
              </a:rPr>
              <a:t>*2 - https://www.statista.com/statistics/216985/forecast-of-us-gross-domestic-product/</a:t>
            </a:r>
            <a:endParaRPr lang="en-US" sz="1200" dirty="0"/>
          </a:p>
          <a:p>
            <a:r>
              <a:rPr lang="en-US" sz="1200" dirty="0">
                <a:hlinkClick r:id="rId4"/>
              </a:rPr>
              <a:t>*3 - https://www.statista.com/statistics/183481/united-states-population-projection/</a:t>
            </a:r>
            <a:endParaRPr lang="en-US" sz="1200" dirty="0"/>
          </a:p>
          <a:p>
            <a:endParaRPr lang="en-US" sz="1200" dirty="0"/>
          </a:p>
        </p:txBody>
      </p:sp>
    </p:spTree>
    <p:extLst>
      <p:ext uri="{BB962C8B-B14F-4D97-AF65-F5344CB8AC3E}">
        <p14:creationId xmlns:p14="http://schemas.microsoft.com/office/powerpoint/2010/main" val="1859111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7EE653-F90A-2F4F-8333-EBEFE9981E75}"/>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Recommendations</a:t>
            </a:r>
          </a:p>
        </p:txBody>
      </p:sp>
      <p:sp>
        <p:nvSpPr>
          <p:cNvPr id="7" name="TextBox 6">
            <a:extLst>
              <a:ext uri="{FF2B5EF4-FFF2-40B4-BE49-F238E27FC236}">
                <a16:creationId xmlns:a16="http://schemas.microsoft.com/office/drawing/2014/main" id="{3EC0914A-E038-8C43-A2B9-988F6931FFAB}"/>
              </a:ext>
            </a:extLst>
          </p:cNvPr>
          <p:cNvSpPr txBox="1"/>
          <p:nvPr/>
        </p:nvSpPr>
        <p:spPr>
          <a:xfrm>
            <a:off x="5063734" y="2240782"/>
            <a:ext cx="6854997" cy="2862322"/>
          </a:xfrm>
          <a:prstGeom prst="rect">
            <a:avLst/>
          </a:prstGeom>
          <a:noFill/>
        </p:spPr>
        <p:txBody>
          <a:bodyPr wrap="square" rtlCol="0">
            <a:spAutoFit/>
          </a:bodyPr>
          <a:lstStyle/>
          <a:p>
            <a:pPr algn="just"/>
            <a:r>
              <a:rPr lang="en-US" sz="2400" dirty="0"/>
              <a:t>If a country wants to win more medals they should send more athletes. To do this they will have to invest more into athlete training programs, facilities and spend more money on developing Olympic sports. </a:t>
            </a:r>
          </a:p>
          <a:p>
            <a:pPr algn="just"/>
            <a:endParaRPr lang="en-US" sz="2400" dirty="0"/>
          </a:p>
          <a:p>
            <a:pPr algn="just"/>
            <a:r>
              <a:rPr lang="en-US" sz="2400" dirty="0"/>
              <a:t>Countries with smaller populations can still be very competitive at the Olympics (e.g. </a:t>
            </a:r>
            <a:r>
              <a:rPr lang="en-US" sz="2400"/>
              <a:t>Finland).</a:t>
            </a:r>
            <a:endParaRPr lang="en-US" dirty="0"/>
          </a:p>
          <a:p>
            <a:pPr algn="just"/>
            <a:endParaRPr lang="en-US" sz="1200" dirty="0"/>
          </a:p>
        </p:txBody>
      </p:sp>
    </p:spTree>
    <p:extLst>
      <p:ext uri="{BB962C8B-B14F-4D97-AF65-F5344CB8AC3E}">
        <p14:creationId xmlns:p14="http://schemas.microsoft.com/office/powerpoint/2010/main" val="414235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1193C8-8643-5044-9B15-05BA2C4EAEDA}"/>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Data</a:t>
            </a:r>
          </a:p>
        </p:txBody>
      </p:sp>
      <p:sp>
        <p:nvSpPr>
          <p:cNvPr id="15" name="Content Placeholder 8">
            <a:extLst>
              <a:ext uri="{FF2B5EF4-FFF2-40B4-BE49-F238E27FC236}">
                <a16:creationId xmlns:a16="http://schemas.microsoft.com/office/drawing/2014/main" id="{0B625214-0B0F-A841-86F1-9C993B94B4CC}"/>
              </a:ext>
            </a:extLst>
          </p:cNvPr>
          <p:cNvSpPr>
            <a:spLocks noGrp="1"/>
          </p:cNvSpPr>
          <p:nvPr>
            <p:ph idx="1"/>
          </p:nvPr>
        </p:nvSpPr>
        <p:spPr>
          <a:xfrm>
            <a:off x="643468" y="2638044"/>
            <a:ext cx="3363974" cy="3415622"/>
          </a:xfrm>
        </p:spPr>
        <p:txBody>
          <a:bodyPr>
            <a:normAutofit/>
          </a:bodyPr>
          <a:lstStyle/>
          <a:p>
            <a:pPr marL="0" indent="0">
              <a:buNone/>
            </a:pPr>
            <a:r>
              <a:rPr lang="en-US" sz="2000" dirty="0">
                <a:solidFill>
                  <a:schemeClr val="bg1"/>
                </a:solidFill>
              </a:rPr>
              <a:t>Imported Data from Kaggle</a:t>
            </a:r>
          </a:p>
        </p:txBody>
      </p:sp>
      <p:sp>
        <p:nvSpPr>
          <p:cNvPr id="5" name="TextBox 4">
            <a:extLst>
              <a:ext uri="{FF2B5EF4-FFF2-40B4-BE49-F238E27FC236}">
                <a16:creationId xmlns:a16="http://schemas.microsoft.com/office/drawing/2014/main" id="{A6D5D7B0-98F3-B144-AE7A-836D12011491}"/>
              </a:ext>
            </a:extLst>
          </p:cNvPr>
          <p:cNvSpPr txBox="1"/>
          <p:nvPr/>
        </p:nvSpPr>
        <p:spPr>
          <a:xfrm>
            <a:off x="6443662" y="1442124"/>
            <a:ext cx="4805611" cy="3416320"/>
          </a:xfrm>
          <a:prstGeom prst="rect">
            <a:avLst/>
          </a:prstGeom>
          <a:noFill/>
        </p:spPr>
        <p:txBody>
          <a:bodyPr wrap="none" rtlCol="0">
            <a:spAutoFit/>
          </a:bodyPr>
          <a:lstStyle/>
          <a:p>
            <a:r>
              <a:rPr lang="en-US" b="1" dirty="0"/>
              <a:t>Datasets Analyzed:</a:t>
            </a:r>
          </a:p>
          <a:p>
            <a:r>
              <a:rPr lang="en-US" dirty="0"/>
              <a:t>	World Population</a:t>
            </a:r>
          </a:p>
          <a:p>
            <a:r>
              <a:rPr lang="en-US" dirty="0"/>
              <a:t>	World GDP</a:t>
            </a:r>
          </a:p>
          <a:p>
            <a:r>
              <a:rPr lang="en-US" dirty="0"/>
              <a:t>	Athlete Records</a:t>
            </a:r>
          </a:p>
          <a:p>
            <a:r>
              <a:rPr lang="en-US" dirty="0"/>
              <a:t>	National Olympic Committee</a:t>
            </a:r>
          </a:p>
          <a:p>
            <a:endParaRPr lang="en-US" dirty="0"/>
          </a:p>
          <a:p>
            <a:r>
              <a:rPr lang="en-US" b="1" dirty="0"/>
              <a:t>Independent Variables:</a:t>
            </a:r>
          </a:p>
          <a:p>
            <a:r>
              <a:rPr lang="en-US" dirty="0"/>
              <a:t>	Number of Medals Won</a:t>
            </a:r>
          </a:p>
          <a:p>
            <a:r>
              <a:rPr lang="en-US" b="1" dirty="0"/>
              <a:t>Dependent Variables:</a:t>
            </a:r>
          </a:p>
          <a:p>
            <a:r>
              <a:rPr lang="en-US" dirty="0"/>
              <a:t>	Country Population</a:t>
            </a:r>
          </a:p>
          <a:p>
            <a:r>
              <a:rPr lang="en-US" dirty="0"/>
              <a:t>	Country GDP</a:t>
            </a:r>
          </a:p>
          <a:p>
            <a:r>
              <a:rPr lang="en-US" dirty="0"/>
              <a:t>	Country number of Athletes Competing</a:t>
            </a:r>
          </a:p>
        </p:txBody>
      </p:sp>
    </p:spTree>
    <p:extLst>
      <p:ext uri="{BB962C8B-B14F-4D97-AF65-F5344CB8AC3E}">
        <p14:creationId xmlns:p14="http://schemas.microsoft.com/office/powerpoint/2010/main" val="3939321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1193C8-8643-5044-9B15-05BA2C4EAEDA}"/>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Data Cleanup &amp; </a:t>
            </a:r>
            <a:br>
              <a:rPr lang="en-US" sz="2800" dirty="0">
                <a:solidFill>
                  <a:schemeClr val="bg1"/>
                </a:solidFill>
              </a:rPr>
            </a:br>
            <a:r>
              <a:rPr lang="en-US" sz="2800" dirty="0">
                <a:solidFill>
                  <a:schemeClr val="bg1"/>
                </a:solidFill>
              </a:rPr>
              <a:t>Data Transformation</a:t>
            </a:r>
          </a:p>
        </p:txBody>
      </p:sp>
      <p:sp>
        <p:nvSpPr>
          <p:cNvPr id="5" name="TextBox 4">
            <a:extLst>
              <a:ext uri="{FF2B5EF4-FFF2-40B4-BE49-F238E27FC236}">
                <a16:creationId xmlns:a16="http://schemas.microsoft.com/office/drawing/2014/main" id="{A6D5D7B0-98F3-B144-AE7A-836D12011491}"/>
              </a:ext>
            </a:extLst>
          </p:cNvPr>
          <p:cNvSpPr txBox="1"/>
          <p:nvPr/>
        </p:nvSpPr>
        <p:spPr>
          <a:xfrm>
            <a:off x="6443662" y="1442124"/>
            <a:ext cx="5437451" cy="4247317"/>
          </a:xfrm>
          <a:prstGeom prst="rect">
            <a:avLst/>
          </a:prstGeom>
          <a:noFill/>
        </p:spPr>
        <p:txBody>
          <a:bodyPr wrap="none" rtlCol="0">
            <a:spAutoFit/>
          </a:bodyPr>
          <a:lstStyle/>
          <a:p>
            <a:r>
              <a:rPr lang="en-US" dirty="0"/>
              <a:t>Removed 0 and </a:t>
            </a:r>
            <a:r>
              <a:rPr lang="en-US" dirty="0" err="1"/>
              <a:t>NaN</a:t>
            </a:r>
            <a:r>
              <a:rPr lang="en-US" dirty="0"/>
              <a:t> values from the Athlete dataset</a:t>
            </a:r>
          </a:p>
          <a:p>
            <a:endParaRPr lang="en-US" dirty="0"/>
          </a:p>
          <a:p>
            <a:r>
              <a:rPr lang="en-US" dirty="0"/>
              <a:t>Dropping irrelevant tables (e.g. GDP Table – indicators)</a:t>
            </a:r>
          </a:p>
          <a:p>
            <a:endParaRPr lang="en-US" dirty="0"/>
          </a:p>
          <a:p>
            <a:r>
              <a:rPr lang="en-US" dirty="0"/>
              <a:t>Removing duplicate values</a:t>
            </a:r>
          </a:p>
          <a:p>
            <a:endParaRPr lang="en-US" dirty="0"/>
          </a:p>
          <a:p>
            <a:r>
              <a:rPr lang="en-US" dirty="0"/>
              <a:t>Taking common values of all 3 datasets ( GDP, NOC)</a:t>
            </a:r>
          </a:p>
          <a:p>
            <a:endParaRPr lang="en-US" dirty="0"/>
          </a:p>
          <a:p>
            <a:r>
              <a:rPr lang="en-US" dirty="0"/>
              <a:t>Updating incorrect values (Sigapore1 and Sigapore2)</a:t>
            </a:r>
          </a:p>
          <a:p>
            <a:endParaRPr lang="en-US" dirty="0"/>
          </a:p>
          <a:p>
            <a:r>
              <a:rPr lang="en-US" dirty="0"/>
              <a:t>Merging the 3 datasets </a:t>
            </a:r>
          </a:p>
          <a:p>
            <a:endParaRPr lang="en-US" dirty="0"/>
          </a:p>
          <a:p>
            <a:r>
              <a:rPr lang="en-US" dirty="0"/>
              <a:t>Performing aggregation on the data</a:t>
            </a:r>
          </a:p>
          <a:p>
            <a:r>
              <a:rPr lang="en-US" dirty="0"/>
              <a:t>(Pivot table used with count as the aggregation function</a:t>
            </a:r>
          </a:p>
          <a:p>
            <a:r>
              <a:rPr lang="en-US" dirty="0"/>
              <a:t>Count of athletes was not clearly presented)</a:t>
            </a:r>
          </a:p>
        </p:txBody>
      </p:sp>
    </p:spTree>
    <p:extLst>
      <p:ext uri="{BB962C8B-B14F-4D97-AF65-F5344CB8AC3E}">
        <p14:creationId xmlns:p14="http://schemas.microsoft.com/office/powerpoint/2010/main" val="2485364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1193C8-8643-5044-9B15-05BA2C4EAEDA}"/>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Top 4 countries by medal count</a:t>
            </a:r>
          </a:p>
        </p:txBody>
      </p:sp>
      <p:pic>
        <p:nvPicPr>
          <p:cNvPr id="10" name="Picture 9">
            <a:extLst>
              <a:ext uri="{FF2B5EF4-FFF2-40B4-BE49-F238E27FC236}">
                <a16:creationId xmlns:a16="http://schemas.microsoft.com/office/drawing/2014/main" id="{380E571E-42C6-5A41-A800-55432C47B706}"/>
              </a:ext>
            </a:extLst>
          </p:cNvPr>
          <p:cNvPicPr>
            <a:picLocks noChangeAspect="1"/>
          </p:cNvPicPr>
          <p:nvPr/>
        </p:nvPicPr>
        <p:blipFill>
          <a:blip r:embed="rId2"/>
          <a:stretch>
            <a:fillRect/>
          </a:stretch>
        </p:blipFill>
        <p:spPr>
          <a:xfrm>
            <a:off x="4898909" y="638696"/>
            <a:ext cx="7227663" cy="5580608"/>
          </a:xfrm>
          <a:prstGeom prst="rect">
            <a:avLst/>
          </a:prstGeom>
        </p:spPr>
      </p:pic>
      <p:sp>
        <p:nvSpPr>
          <p:cNvPr id="11" name="Content Placeholder 8">
            <a:extLst>
              <a:ext uri="{FF2B5EF4-FFF2-40B4-BE49-F238E27FC236}">
                <a16:creationId xmlns:a16="http://schemas.microsoft.com/office/drawing/2014/main" id="{3ADCECFD-C51B-2D40-A88B-8A62FABF44F2}"/>
              </a:ext>
            </a:extLst>
          </p:cNvPr>
          <p:cNvSpPr>
            <a:spLocks noGrp="1"/>
          </p:cNvSpPr>
          <p:nvPr>
            <p:ph idx="1"/>
          </p:nvPr>
        </p:nvSpPr>
        <p:spPr>
          <a:xfrm>
            <a:off x="643468" y="2638044"/>
            <a:ext cx="3363974" cy="3415622"/>
          </a:xfrm>
        </p:spPr>
        <p:txBody>
          <a:bodyPr>
            <a:normAutofit/>
          </a:bodyPr>
          <a:lstStyle/>
          <a:p>
            <a:pPr marL="0" indent="0">
              <a:buNone/>
            </a:pPr>
            <a:r>
              <a:rPr lang="en-US" sz="2000" dirty="0">
                <a:solidFill>
                  <a:schemeClr val="bg1"/>
                </a:solidFill>
              </a:rPr>
              <a:t>Found the top 4 countries over the last 50 years by total number of medals won.</a:t>
            </a:r>
          </a:p>
          <a:p>
            <a:pPr marL="0" indent="0">
              <a:buNone/>
            </a:pPr>
            <a:r>
              <a:rPr lang="en-US" sz="2000" dirty="0">
                <a:solidFill>
                  <a:schemeClr val="bg1"/>
                </a:solidFill>
              </a:rPr>
              <a:t>Gaps are where countries boycotted the Olympics.</a:t>
            </a:r>
          </a:p>
        </p:txBody>
      </p:sp>
    </p:spTree>
    <p:extLst>
      <p:ext uri="{BB962C8B-B14F-4D97-AF65-F5344CB8AC3E}">
        <p14:creationId xmlns:p14="http://schemas.microsoft.com/office/powerpoint/2010/main" val="3573337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1193C8-8643-5044-9B15-05BA2C4EAEDA}"/>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Distribution of Medals</a:t>
            </a:r>
          </a:p>
        </p:txBody>
      </p:sp>
      <p:pic>
        <p:nvPicPr>
          <p:cNvPr id="8" name="Picture 7">
            <a:extLst>
              <a:ext uri="{FF2B5EF4-FFF2-40B4-BE49-F238E27FC236}">
                <a16:creationId xmlns:a16="http://schemas.microsoft.com/office/drawing/2014/main" id="{07B59AE5-1BBC-AD4C-8DFE-4243BBDBEF46}"/>
              </a:ext>
            </a:extLst>
          </p:cNvPr>
          <p:cNvPicPr>
            <a:picLocks noChangeAspect="1"/>
          </p:cNvPicPr>
          <p:nvPr/>
        </p:nvPicPr>
        <p:blipFill>
          <a:blip r:embed="rId2"/>
          <a:stretch>
            <a:fillRect/>
          </a:stretch>
        </p:blipFill>
        <p:spPr>
          <a:xfrm>
            <a:off x="4944385" y="936625"/>
            <a:ext cx="7015152" cy="4984750"/>
          </a:xfrm>
          <a:prstGeom prst="rect">
            <a:avLst/>
          </a:prstGeom>
        </p:spPr>
      </p:pic>
      <p:sp>
        <p:nvSpPr>
          <p:cNvPr id="3" name="TextBox 2">
            <a:extLst>
              <a:ext uri="{FF2B5EF4-FFF2-40B4-BE49-F238E27FC236}">
                <a16:creationId xmlns:a16="http://schemas.microsoft.com/office/drawing/2014/main" id="{A0FE106A-9B7C-244D-A045-41B9FB7C5692}"/>
              </a:ext>
            </a:extLst>
          </p:cNvPr>
          <p:cNvSpPr txBox="1"/>
          <p:nvPr/>
        </p:nvSpPr>
        <p:spPr>
          <a:xfrm rot="16200000">
            <a:off x="4325192" y="3196434"/>
            <a:ext cx="1813195" cy="338554"/>
          </a:xfrm>
          <a:prstGeom prst="rect">
            <a:avLst/>
          </a:prstGeom>
          <a:solidFill>
            <a:schemeClr val="bg1"/>
          </a:solidFill>
        </p:spPr>
        <p:txBody>
          <a:bodyPr wrap="square" rtlCol="0">
            <a:spAutoFit/>
          </a:bodyPr>
          <a:lstStyle/>
          <a:p>
            <a:r>
              <a:rPr lang="en-US" sz="1600" dirty="0"/>
              <a:t>Number of Medals</a:t>
            </a:r>
          </a:p>
        </p:txBody>
      </p:sp>
      <p:sp>
        <p:nvSpPr>
          <p:cNvPr id="9" name="TextBox 8">
            <a:extLst>
              <a:ext uri="{FF2B5EF4-FFF2-40B4-BE49-F238E27FC236}">
                <a16:creationId xmlns:a16="http://schemas.microsoft.com/office/drawing/2014/main" id="{8E8B6410-3866-6B49-8F70-9D8CD4A915C2}"/>
              </a:ext>
            </a:extLst>
          </p:cNvPr>
          <p:cNvSpPr txBox="1"/>
          <p:nvPr/>
        </p:nvSpPr>
        <p:spPr>
          <a:xfrm>
            <a:off x="7922128" y="5715112"/>
            <a:ext cx="1813195" cy="338554"/>
          </a:xfrm>
          <a:prstGeom prst="rect">
            <a:avLst/>
          </a:prstGeom>
          <a:solidFill>
            <a:schemeClr val="bg1"/>
          </a:solidFill>
        </p:spPr>
        <p:txBody>
          <a:bodyPr wrap="square" rtlCol="0">
            <a:spAutoFit/>
          </a:bodyPr>
          <a:lstStyle/>
          <a:p>
            <a:pPr algn="ctr"/>
            <a:r>
              <a:rPr lang="en-US" sz="1600" dirty="0"/>
              <a:t>Country</a:t>
            </a:r>
          </a:p>
        </p:txBody>
      </p:sp>
      <p:sp>
        <p:nvSpPr>
          <p:cNvPr id="10" name="Content Placeholder 8">
            <a:extLst>
              <a:ext uri="{FF2B5EF4-FFF2-40B4-BE49-F238E27FC236}">
                <a16:creationId xmlns:a16="http://schemas.microsoft.com/office/drawing/2014/main" id="{9A786367-AA4B-984C-8D10-422F667A027A}"/>
              </a:ext>
            </a:extLst>
          </p:cNvPr>
          <p:cNvSpPr>
            <a:spLocks noGrp="1"/>
          </p:cNvSpPr>
          <p:nvPr>
            <p:ph idx="1"/>
          </p:nvPr>
        </p:nvSpPr>
        <p:spPr>
          <a:xfrm>
            <a:off x="643468" y="2638044"/>
            <a:ext cx="3363974" cy="3415622"/>
          </a:xfrm>
        </p:spPr>
        <p:txBody>
          <a:bodyPr>
            <a:normAutofit/>
          </a:bodyPr>
          <a:lstStyle/>
          <a:p>
            <a:pPr marL="0" indent="0">
              <a:buNone/>
            </a:pPr>
            <a:r>
              <a:rPr lang="en-US" sz="2000" dirty="0">
                <a:solidFill>
                  <a:schemeClr val="bg1"/>
                </a:solidFill>
              </a:rPr>
              <a:t>Visualization of Medal distribution of the top 4 countries.</a:t>
            </a:r>
          </a:p>
        </p:txBody>
      </p:sp>
    </p:spTree>
    <p:extLst>
      <p:ext uri="{BB962C8B-B14F-4D97-AF65-F5344CB8AC3E}">
        <p14:creationId xmlns:p14="http://schemas.microsoft.com/office/powerpoint/2010/main" val="1373951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1193C8-8643-5044-9B15-05BA2C4EAEDA}"/>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Most Successful Sport</a:t>
            </a:r>
          </a:p>
        </p:txBody>
      </p:sp>
      <p:pic>
        <p:nvPicPr>
          <p:cNvPr id="10" name="Picture 9">
            <a:extLst>
              <a:ext uri="{FF2B5EF4-FFF2-40B4-BE49-F238E27FC236}">
                <a16:creationId xmlns:a16="http://schemas.microsoft.com/office/drawing/2014/main" id="{FEB1DA73-7C82-A64D-8EBE-2B83B1CD9A2A}"/>
              </a:ext>
            </a:extLst>
          </p:cNvPr>
          <p:cNvPicPr>
            <a:picLocks noChangeAspect="1"/>
          </p:cNvPicPr>
          <p:nvPr/>
        </p:nvPicPr>
        <p:blipFill>
          <a:blip r:embed="rId2"/>
          <a:stretch>
            <a:fillRect/>
          </a:stretch>
        </p:blipFill>
        <p:spPr>
          <a:xfrm>
            <a:off x="5852356" y="230894"/>
            <a:ext cx="5696176" cy="6396212"/>
          </a:xfrm>
          <a:prstGeom prst="rect">
            <a:avLst/>
          </a:prstGeom>
        </p:spPr>
      </p:pic>
      <p:sp>
        <p:nvSpPr>
          <p:cNvPr id="5" name="Rectangle 4">
            <a:extLst>
              <a:ext uri="{FF2B5EF4-FFF2-40B4-BE49-F238E27FC236}">
                <a16:creationId xmlns:a16="http://schemas.microsoft.com/office/drawing/2014/main" id="{A8DC274A-6A0A-AA43-A987-080F885FCDA0}"/>
              </a:ext>
            </a:extLst>
          </p:cNvPr>
          <p:cNvSpPr/>
          <p:nvPr/>
        </p:nvSpPr>
        <p:spPr>
          <a:xfrm>
            <a:off x="5927662" y="2157188"/>
            <a:ext cx="5492417" cy="296279"/>
          </a:xfrm>
          <a:prstGeom prst="rect">
            <a:avLst/>
          </a:prstGeom>
          <a:solidFill>
            <a:srgbClr val="FFFF00">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177F4C1-7AA5-6647-BF0D-F2826B05A1A7}"/>
              </a:ext>
            </a:extLst>
          </p:cNvPr>
          <p:cNvSpPr/>
          <p:nvPr/>
        </p:nvSpPr>
        <p:spPr>
          <a:xfrm>
            <a:off x="5916904" y="643467"/>
            <a:ext cx="5492417" cy="296279"/>
          </a:xfrm>
          <a:prstGeom prst="rect">
            <a:avLst/>
          </a:prstGeom>
          <a:solidFill>
            <a:srgbClr val="FFFF00">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44B3C2B-3146-DF46-840A-FEA57EE259A9}"/>
              </a:ext>
            </a:extLst>
          </p:cNvPr>
          <p:cNvSpPr/>
          <p:nvPr/>
        </p:nvSpPr>
        <p:spPr>
          <a:xfrm>
            <a:off x="5927662" y="3660875"/>
            <a:ext cx="5492417" cy="296279"/>
          </a:xfrm>
          <a:prstGeom prst="rect">
            <a:avLst/>
          </a:prstGeom>
          <a:solidFill>
            <a:srgbClr val="FFFF00">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92F511D-83EC-254F-B68F-54847420CAAB}"/>
              </a:ext>
            </a:extLst>
          </p:cNvPr>
          <p:cNvSpPr/>
          <p:nvPr/>
        </p:nvSpPr>
        <p:spPr>
          <a:xfrm>
            <a:off x="5954235" y="5153804"/>
            <a:ext cx="5492417" cy="296279"/>
          </a:xfrm>
          <a:prstGeom prst="rect">
            <a:avLst/>
          </a:prstGeom>
          <a:solidFill>
            <a:srgbClr val="FFFF00">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35417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1193C8-8643-5044-9B15-05BA2C4EAEDA}"/>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Contingent Size vs Medal Tally</a:t>
            </a:r>
          </a:p>
        </p:txBody>
      </p:sp>
      <p:sp>
        <p:nvSpPr>
          <p:cNvPr id="13" name="Content Placeholder 8">
            <a:extLst>
              <a:ext uri="{FF2B5EF4-FFF2-40B4-BE49-F238E27FC236}">
                <a16:creationId xmlns:a16="http://schemas.microsoft.com/office/drawing/2014/main" id="{1F26006F-75E6-47B4-92DC-5AF6ABEA2E13}"/>
              </a:ext>
            </a:extLst>
          </p:cNvPr>
          <p:cNvSpPr>
            <a:spLocks noGrp="1"/>
          </p:cNvSpPr>
          <p:nvPr>
            <p:ph idx="1"/>
          </p:nvPr>
        </p:nvSpPr>
        <p:spPr>
          <a:xfrm>
            <a:off x="643468" y="2638044"/>
            <a:ext cx="3363974" cy="3415622"/>
          </a:xfrm>
        </p:spPr>
        <p:txBody>
          <a:bodyPr>
            <a:normAutofit/>
          </a:bodyPr>
          <a:lstStyle/>
          <a:p>
            <a:r>
              <a:rPr lang="en-US" sz="2000" dirty="0">
                <a:solidFill>
                  <a:schemeClr val="bg1"/>
                </a:solidFill>
              </a:rPr>
              <a:t>As contingent size increases the medal tally also increases. We investigated this further.</a:t>
            </a:r>
          </a:p>
        </p:txBody>
      </p:sp>
      <p:pic>
        <p:nvPicPr>
          <p:cNvPr id="7" name="Picture 6">
            <a:extLst>
              <a:ext uri="{FF2B5EF4-FFF2-40B4-BE49-F238E27FC236}">
                <a16:creationId xmlns:a16="http://schemas.microsoft.com/office/drawing/2014/main" id="{541B38D8-F18A-BC42-AFF4-545C7FE72D58}"/>
              </a:ext>
            </a:extLst>
          </p:cNvPr>
          <p:cNvPicPr>
            <a:picLocks noChangeAspect="1"/>
          </p:cNvPicPr>
          <p:nvPr/>
        </p:nvPicPr>
        <p:blipFill>
          <a:blip r:embed="rId2"/>
          <a:stretch>
            <a:fillRect/>
          </a:stretch>
        </p:blipFill>
        <p:spPr>
          <a:xfrm>
            <a:off x="4650908" y="814324"/>
            <a:ext cx="7541092" cy="4624255"/>
          </a:xfrm>
          <a:prstGeom prst="rect">
            <a:avLst/>
          </a:prstGeom>
        </p:spPr>
      </p:pic>
    </p:spTree>
    <p:extLst>
      <p:ext uri="{BB962C8B-B14F-4D97-AF65-F5344CB8AC3E}">
        <p14:creationId xmlns:p14="http://schemas.microsoft.com/office/powerpoint/2010/main" val="3280541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1193C8-8643-5044-9B15-05BA2C4EAEDA}"/>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Heat Map</a:t>
            </a:r>
          </a:p>
        </p:txBody>
      </p:sp>
      <p:sp>
        <p:nvSpPr>
          <p:cNvPr id="13" name="Content Placeholder 8">
            <a:extLst>
              <a:ext uri="{FF2B5EF4-FFF2-40B4-BE49-F238E27FC236}">
                <a16:creationId xmlns:a16="http://schemas.microsoft.com/office/drawing/2014/main" id="{1F26006F-75E6-47B4-92DC-5AF6ABEA2E13}"/>
              </a:ext>
            </a:extLst>
          </p:cNvPr>
          <p:cNvSpPr>
            <a:spLocks noGrp="1"/>
          </p:cNvSpPr>
          <p:nvPr>
            <p:ph idx="1"/>
          </p:nvPr>
        </p:nvSpPr>
        <p:spPr>
          <a:xfrm>
            <a:off x="643468" y="2638044"/>
            <a:ext cx="3363974" cy="3415622"/>
          </a:xfrm>
        </p:spPr>
        <p:txBody>
          <a:bodyPr>
            <a:normAutofit/>
          </a:bodyPr>
          <a:lstStyle/>
          <a:p>
            <a:pPr marL="0" indent="0">
              <a:buNone/>
            </a:pPr>
            <a:r>
              <a:rPr lang="en-US" sz="2000" dirty="0">
                <a:solidFill>
                  <a:schemeClr val="bg1"/>
                </a:solidFill>
              </a:rPr>
              <a:t>Quantified correlation using a heat map. </a:t>
            </a:r>
          </a:p>
          <a:p>
            <a:pPr marL="457200" indent="-457200">
              <a:buFont typeface="+mj-lt"/>
              <a:buAutoNum type="arabicPeriod"/>
            </a:pPr>
            <a:r>
              <a:rPr lang="en-US" sz="1900" dirty="0">
                <a:solidFill>
                  <a:schemeClr val="bg1"/>
                </a:solidFill>
              </a:rPr>
              <a:t>Medals Won &amp; Total Athletes:</a:t>
            </a:r>
            <a:br>
              <a:rPr lang="en-US" sz="1900" dirty="0">
                <a:solidFill>
                  <a:schemeClr val="bg1"/>
                </a:solidFill>
              </a:rPr>
            </a:br>
            <a:r>
              <a:rPr lang="en-US" sz="1900" dirty="0">
                <a:solidFill>
                  <a:schemeClr val="bg1"/>
                </a:solidFill>
              </a:rPr>
              <a:t>High Positive Correlation</a:t>
            </a:r>
          </a:p>
          <a:p>
            <a:pPr marL="457200" indent="-457200">
              <a:buFont typeface="+mj-lt"/>
              <a:buAutoNum type="arabicPeriod"/>
            </a:pPr>
            <a:r>
              <a:rPr lang="en-US" sz="1900" dirty="0">
                <a:solidFill>
                  <a:schemeClr val="bg1"/>
                </a:solidFill>
              </a:rPr>
              <a:t>Medals Won &amp; GDP:</a:t>
            </a:r>
            <a:br>
              <a:rPr lang="en-US" sz="1900" dirty="0">
                <a:solidFill>
                  <a:schemeClr val="bg1"/>
                </a:solidFill>
              </a:rPr>
            </a:br>
            <a:r>
              <a:rPr lang="en-US" sz="1900" dirty="0">
                <a:solidFill>
                  <a:schemeClr val="bg1"/>
                </a:solidFill>
              </a:rPr>
              <a:t>Moderate Positive Correlation </a:t>
            </a:r>
          </a:p>
          <a:p>
            <a:pPr marL="457200" indent="-457200">
              <a:buFont typeface="+mj-lt"/>
              <a:buAutoNum type="arabicPeriod"/>
            </a:pPr>
            <a:r>
              <a:rPr lang="en-US" sz="1900" dirty="0">
                <a:solidFill>
                  <a:schemeClr val="bg1"/>
                </a:solidFill>
              </a:rPr>
              <a:t>Medals Won &amp; Population:</a:t>
            </a:r>
            <a:br>
              <a:rPr lang="en-US" sz="1900" dirty="0">
                <a:solidFill>
                  <a:schemeClr val="bg1"/>
                </a:solidFill>
              </a:rPr>
            </a:br>
            <a:r>
              <a:rPr lang="en-US" sz="1900" dirty="0">
                <a:solidFill>
                  <a:schemeClr val="bg1"/>
                </a:solidFill>
              </a:rPr>
              <a:t>Weak Correlation </a:t>
            </a:r>
          </a:p>
        </p:txBody>
      </p:sp>
      <p:sp>
        <p:nvSpPr>
          <p:cNvPr id="5" name="Rectangle 4">
            <a:extLst>
              <a:ext uri="{FF2B5EF4-FFF2-40B4-BE49-F238E27FC236}">
                <a16:creationId xmlns:a16="http://schemas.microsoft.com/office/drawing/2014/main" id="{C6FFFF01-A5E8-414A-AAF2-CBDC3ABA9849}"/>
              </a:ext>
            </a:extLst>
          </p:cNvPr>
          <p:cNvSpPr/>
          <p:nvPr/>
        </p:nvSpPr>
        <p:spPr>
          <a:xfrm>
            <a:off x="6578362" y="-361056"/>
            <a:ext cx="700644" cy="722112"/>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1B7E15B6-9F2A-A94A-B7FA-CF1EC4746D82}"/>
              </a:ext>
            </a:extLst>
          </p:cNvPr>
          <p:cNvPicPr>
            <a:picLocks noChangeAspect="1"/>
          </p:cNvPicPr>
          <p:nvPr/>
        </p:nvPicPr>
        <p:blipFill>
          <a:blip r:embed="rId2"/>
          <a:stretch>
            <a:fillRect/>
          </a:stretch>
        </p:blipFill>
        <p:spPr>
          <a:xfrm>
            <a:off x="6057534" y="538311"/>
            <a:ext cx="4942276" cy="4199466"/>
          </a:xfrm>
          <a:prstGeom prst="rect">
            <a:avLst/>
          </a:prstGeom>
        </p:spPr>
      </p:pic>
      <p:pic>
        <p:nvPicPr>
          <p:cNvPr id="10" name="Picture 9">
            <a:extLst>
              <a:ext uri="{FF2B5EF4-FFF2-40B4-BE49-F238E27FC236}">
                <a16:creationId xmlns:a16="http://schemas.microsoft.com/office/drawing/2014/main" id="{FD69B80F-1204-574A-9F37-578B66230128}"/>
              </a:ext>
            </a:extLst>
          </p:cNvPr>
          <p:cNvPicPr>
            <a:picLocks noChangeAspect="1"/>
          </p:cNvPicPr>
          <p:nvPr/>
        </p:nvPicPr>
        <p:blipFill rotWithShape="1">
          <a:blip r:embed="rId3"/>
          <a:srcRect l="13835" t="30469" r="19201"/>
          <a:stretch/>
        </p:blipFill>
        <p:spPr>
          <a:xfrm>
            <a:off x="4687427" y="4810698"/>
            <a:ext cx="7504573" cy="2039283"/>
          </a:xfrm>
          <a:prstGeom prst="rect">
            <a:avLst/>
          </a:prstGeom>
        </p:spPr>
      </p:pic>
      <p:sp>
        <p:nvSpPr>
          <p:cNvPr id="14" name="Rectangle 13">
            <a:extLst>
              <a:ext uri="{FF2B5EF4-FFF2-40B4-BE49-F238E27FC236}">
                <a16:creationId xmlns:a16="http://schemas.microsoft.com/office/drawing/2014/main" id="{6BFB86B3-10B8-6C4A-B610-8B2E551F1327}"/>
              </a:ext>
            </a:extLst>
          </p:cNvPr>
          <p:cNvSpPr/>
          <p:nvPr/>
        </p:nvSpPr>
        <p:spPr>
          <a:xfrm>
            <a:off x="7255933" y="6350850"/>
            <a:ext cx="777384" cy="296279"/>
          </a:xfrm>
          <a:prstGeom prst="rect">
            <a:avLst/>
          </a:prstGeom>
          <a:solidFill>
            <a:srgbClr val="00B05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CB451B29-AB10-CF42-A3A6-5EF021ADC514}"/>
              </a:ext>
            </a:extLst>
          </p:cNvPr>
          <p:cNvSpPr/>
          <p:nvPr/>
        </p:nvSpPr>
        <p:spPr>
          <a:xfrm>
            <a:off x="11159840" y="5682199"/>
            <a:ext cx="777384" cy="296279"/>
          </a:xfrm>
          <a:prstGeom prst="rect">
            <a:avLst/>
          </a:prstGeom>
          <a:solidFill>
            <a:srgbClr val="00B050">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9E0CF7CC-1D68-404E-A73D-49FD5B573CC3}"/>
              </a:ext>
            </a:extLst>
          </p:cNvPr>
          <p:cNvSpPr/>
          <p:nvPr/>
        </p:nvSpPr>
        <p:spPr>
          <a:xfrm>
            <a:off x="9181598" y="6336101"/>
            <a:ext cx="777384" cy="296279"/>
          </a:xfrm>
          <a:prstGeom prst="rect">
            <a:avLst/>
          </a:prstGeom>
          <a:solidFill>
            <a:srgbClr val="00B050">
              <a:alpha val="1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355616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7EE653-F90A-2F4F-8333-EBEFE9981E75}"/>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a:solidFill>
                  <a:schemeClr val="bg1"/>
                </a:solidFill>
              </a:rPr>
              <a:t>Multi-Variable Linear Model</a:t>
            </a:r>
          </a:p>
        </p:txBody>
      </p:sp>
      <p:sp>
        <p:nvSpPr>
          <p:cNvPr id="3" name="Content Placeholder 2">
            <a:extLst>
              <a:ext uri="{FF2B5EF4-FFF2-40B4-BE49-F238E27FC236}">
                <a16:creationId xmlns:a16="http://schemas.microsoft.com/office/drawing/2014/main" id="{87209FE2-0BB2-4241-B520-898AAB2B7E2E}"/>
              </a:ext>
            </a:extLst>
          </p:cNvPr>
          <p:cNvSpPr>
            <a:spLocks noGrp="1"/>
          </p:cNvSpPr>
          <p:nvPr>
            <p:ph idx="1"/>
          </p:nvPr>
        </p:nvSpPr>
        <p:spPr>
          <a:xfrm>
            <a:off x="643468" y="2638044"/>
            <a:ext cx="3363974" cy="3415622"/>
          </a:xfrm>
        </p:spPr>
        <p:txBody>
          <a:bodyPr>
            <a:normAutofit/>
          </a:bodyPr>
          <a:lstStyle/>
          <a:p>
            <a:r>
              <a:rPr lang="en-US" sz="2000" dirty="0">
                <a:solidFill>
                  <a:schemeClr val="bg1"/>
                </a:solidFill>
              </a:rPr>
              <a:t>Predicted Variable:</a:t>
            </a:r>
          </a:p>
          <a:p>
            <a:pPr lvl="1"/>
            <a:r>
              <a:rPr lang="en-US" sz="1600" dirty="0">
                <a:solidFill>
                  <a:schemeClr val="bg1"/>
                </a:solidFill>
              </a:rPr>
              <a:t>Medal Count</a:t>
            </a:r>
          </a:p>
          <a:p>
            <a:r>
              <a:rPr lang="en-US" sz="2000" dirty="0">
                <a:solidFill>
                  <a:schemeClr val="bg1"/>
                </a:solidFill>
              </a:rPr>
              <a:t>Dependent Variables</a:t>
            </a:r>
            <a:r>
              <a:rPr lang="en-US" sz="2000" dirty="0">
                <a:solidFill>
                  <a:schemeClr val="bg1"/>
                </a:solidFill>
                <a:sym typeface="Wingdings" pitchFamily="2" charset="2"/>
              </a:rPr>
              <a:t>:</a:t>
            </a:r>
          </a:p>
          <a:p>
            <a:pPr lvl="1"/>
            <a:r>
              <a:rPr lang="en-US" sz="1600" dirty="0">
                <a:solidFill>
                  <a:schemeClr val="bg1"/>
                </a:solidFill>
              </a:rPr>
              <a:t>GDP, Population, Contingent Size</a:t>
            </a:r>
          </a:p>
          <a:p>
            <a:endParaRPr lang="en-US" sz="2000" dirty="0">
              <a:solidFill>
                <a:schemeClr val="bg1"/>
              </a:solidFill>
            </a:endParaRPr>
          </a:p>
          <a:p>
            <a:r>
              <a:rPr lang="en-US" sz="3600" b="1" dirty="0">
                <a:solidFill>
                  <a:schemeClr val="bg1"/>
                </a:solidFill>
              </a:rPr>
              <a:t>Training</a:t>
            </a:r>
            <a:r>
              <a:rPr lang="en-US" sz="3600" dirty="0">
                <a:solidFill>
                  <a:schemeClr val="bg1"/>
                </a:solidFill>
              </a:rPr>
              <a:t>: 0.766</a:t>
            </a:r>
          </a:p>
          <a:p>
            <a:r>
              <a:rPr lang="en-US" sz="3600" b="1" dirty="0">
                <a:solidFill>
                  <a:schemeClr val="bg1"/>
                </a:solidFill>
              </a:rPr>
              <a:t>Test</a:t>
            </a:r>
            <a:r>
              <a:rPr lang="en-US" sz="3600" dirty="0">
                <a:solidFill>
                  <a:schemeClr val="bg1"/>
                </a:solidFill>
              </a:rPr>
              <a:t>: 0.772</a:t>
            </a:r>
          </a:p>
        </p:txBody>
      </p:sp>
      <p:pic>
        <p:nvPicPr>
          <p:cNvPr id="10" name="Picture 9">
            <a:extLst>
              <a:ext uri="{FF2B5EF4-FFF2-40B4-BE49-F238E27FC236}">
                <a16:creationId xmlns:a16="http://schemas.microsoft.com/office/drawing/2014/main" id="{7B85B20C-A083-4747-A72A-B6FFD3FD0E94}"/>
              </a:ext>
            </a:extLst>
          </p:cNvPr>
          <p:cNvPicPr>
            <a:picLocks noChangeAspect="1"/>
          </p:cNvPicPr>
          <p:nvPr/>
        </p:nvPicPr>
        <p:blipFill>
          <a:blip r:embed="rId2"/>
          <a:stretch>
            <a:fillRect/>
          </a:stretch>
        </p:blipFill>
        <p:spPr>
          <a:xfrm>
            <a:off x="5699668" y="643467"/>
            <a:ext cx="5848864" cy="5410199"/>
          </a:xfrm>
          <a:prstGeom prst="rect">
            <a:avLst/>
          </a:prstGeom>
        </p:spPr>
      </p:pic>
    </p:spTree>
    <p:extLst>
      <p:ext uri="{BB962C8B-B14F-4D97-AF65-F5344CB8AC3E}">
        <p14:creationId xmlns:p14="http://schemas.microsoft.com/office/powerpoint/2010/main" val="32636350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1044</TotalTime>
  <Words>333</Words>
  <Application>Microsoft Macintosh PowerPoint</Application>
  <PresentationFormat>Widescreen</PresentationFormat>
  <Paragraphs>81</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Olympics</vt:lpstr>
      <vt:lpstr>Data</vt:lpstr>
      <vt:lpstr>Data Cleanup &amp;  Data Transformation</vt:lpstr>
      <vt:lpstr>Top 4 countries by medal count</vt:lpstr>
      <vt:lpstr>Distribution of Medals</vt:lpstr>
      <vt:lpstr>Most Successful Sport</vt:lpstr>
      <vt:lpstr>Contingent Size vs Medal Tally</vt:lpstr>
      <vt:lpstr>Heat Map</vt:lpstr>
      <vt:lpstr>Multi-Variable Linear Model</vt:lpstr>
      <vt:lpstr>USA 2020</vt:lpstr>
      <vt:lpstr>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Laurence Mc Nally</dc:creator>
  <cp:lastModifiedBy>Laurence Mc Nally</cp:lastModifiedBy>
  <cp:revision>22</cp:revision>
  <dcterms:created xsi:type="dcterms:W3CDTF">2019-02-26T04:50:26Z</dcterms:created>
  <dcterms:modified xsi:type="dcterms:W3CDTF">2019-02-26T22:21:39Z</dcterms:modified>
</cp:coreProperties>
</file>